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28.png" ContentType="image/png"/>
  <Override PartName="/ppt/media/image1.jpeg" ContentType="image/jpeg"/>
  <Override PartName="/ppt/media/image17.jpeg" ContentType="image/jpeg"/>
  <Override PartName="/ppt/media/image3.png" ContentType="image/png"/>
  <Override PartName="/ppt/media/image4.jpeg" ContentType="image/jpeg"/>
  <Override PartName="/ppt/media/image145.jpeg" ContentType="image/jpeg"/>
  <Override PartName="/ppt/media/image2.png" ContentType="image/png"/>
  <Override PartName="/ppt/media/image58.png" ContentType="image/png"/>
  <Override PartName="/ppt/media/image130.png" ContentType="image/png"/>
  <Override PartName="/ppt/media/image146.jpeg" ContentType="image/jpeg"/>
  <Override PartName="/ppt/media/image5.jpeg" ContentType="image/jpeg"/>
  <Override PartName="/ppt/media/image11.png" ContentType="image/png"/>
  <Override PartName="/ppt/media/image147.jpeg" ContentType="image/jpeg"/>
  <Override PartName="/ppt/media/image6.jpeg" ContentType="image/jpeg"/>
  <Override PartName="/ppt/media/image21.png" ContentType="image/png"/>
  <Override PartName="/ppt/media/image31.png" ContentType="image/png"/>
  <Override PartName="/ppt/media/image148.jpeg" ContentType="image/jpeg"/>
  <Override PartName="/ppt/media/image7.jpeg" ContentType="image/jpeg"/>
  <Override PartName="/ppt/media/image59.jpeg" ContentType="image/jpe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21.png" ContentType="image/png"/>
  <Override PartName="/ppt/media/image83.jpeg" ContentType="image/jpeg"/>
  <Override PartName="/ppt/media/image49.png" ContentType="image/png"/>
  <Override PartName="/ppt/media/image19.png" ContentType="image/png"/>
  <Override PartName="/ppt/media/image20.png" ContentType="image/png"/>
  <Override PartName="/ppt/media/image139.png" ContentType="image/png"/>
  <Override PartName="/ppt/media/image40.jpeg" ContentType="image/jpeg"/>
  <Override PartName="/ppt/media/image22.png" ContentType="image/png"/>
  <Override PartName="/ppt/media/image23.png" ContentType="image/png"/>
  <Override PartName="/ppt/media/image24.png" ContentType="image/png"/>
  <Override PartName="/ppt/media/image125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170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26.jpeg" ContentType="image/jpeg"/>
  <Override PartName="/ppt/media/image35.png" ContentType="image/png"/>
  <Override PartName="/ppt/media/image37.jpeg" ContentType="image/jpeg"/>
  <Override PartName="/ppt/media/image36.png" ContentType="image/png"/>
  <Override PartName="/ppt/media/image38.jpeg" ContentType="image/jpeg"/>
  <Override PartName="/ppt/media/image45.png" ContentType="image/png"/>
  <Override PartName="/ppt/media/image39.jpeg" ContentType="image/jpeg"/>
  <Override PartName="/ppt/media/image55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120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60.jpeg" ContentType="image/jpeg"/>
  <Override PartName="/ppt/media/image53.png" ContentType="image/png"/>
  <Override PartName="/ppt/media/image54.png" ContentType="image/png"/>
  <Override PartName="/ppt/media/image56.png" ContentType="image/png"/>
  <Override PartName="/ppt/media/image57.png" ContentType="image/png"/>
  <Override PartName="/ppt/media/image63.png" ContentType="image/png"/>
  <Override PartName="/ppt/media/image61.jpeg" ContentType="image/jpeg"/>
  <Override PartName="/ppt/media/image62.jpeg" ContentType="image/jpeg"/>
  <Override PartName="/ppt/media/image64.png" ContentType="image/png"/>
  <Override PartName="/ppt/media/image65.png" ContentType="image/png"/>
  <Override PartName="/ppt/media/image66.png" ContentType="image/png"/>
  <Override PartName="/ppt/media/image100.jpeg" ContentType="image/jpe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85.jpeg" ContentType="image/jpeg"/>
  <Override PartName="/ppt/media/image141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6.png" ContentType="image/png"/>
  <Override PartName="/ppt/media/image101.jpeg" ContentType="image/jpeg"/>
  <Override PartName="/ppt/media/image77.png" ContentType="image/png"/>
  <Override PartName="/ppt/media/image78.png" ContentType="image/png"/>
  <Override PartName="/ppt/media/image150.png" ContentType="image/png"/>
  <Override PartName="/ppt/media/image79.png" ContentType="image/png"/>
  <Override PartName="/ppt/media/image86.jpeg" ContentType="image/jpeg"/>
  <Override PartName="/ppt/media/image151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4.jpeg" ContentType="image/jpeg"/>
  <Override PartName="/ppt/media/image131.png" ContentType="image/png"/>
  <Override PartName="/ppt/media/image87.png" ContentType="image/png"/>
  <Override PartName="/ppt/media/image88.png" ContentType="image/png"/>
  <Override PartName="/ppt/media/image160.png" ContentType="image/png"/>
  <Override PartName="/ppt/media/image89.png" ContentType="image/png"/>
  <Override PartName="/ppt/media/image16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jpeg" ContentType="image/jpeg"/>
  <Override PartName="/ppt/media/image102.jpeg" ContentType="image/jpe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0.png" ContentType="image/png"/>
  <Override PartName="/ppt/media/image111.jpeg" ContentType="image/jpeg"/>
  <Override PartName="/ppt/media/image112.jpeg" ContentType="image/jpeg"/>
  <Override PartName="/ppt/media/image113.jpeg" ContentType="image/jpeg"/>
  <Override PartName="/ppt/media/image114.jpeg" ContentType="image/jpe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56.jpeg" ContentType="image/jpeg"/>
  <Override PartName="/ppt/media/image119.png" ContentType="image/png"/>
  <Override PartName="/ppt/media/image122.png" ContentType="image/png"/>
  <Override PartName="/ppt/media/image123.jpeg" ContentType="image/jpeg"/>
  <Override PartName="/ppt/media/image124.jpeg" ContentType="image/jpeg"/>
  <Override PartName="/ppt/media/image127.png" ContentType="image/png"/>
  <Override PartName="/ppt/media/image128.png" ContentType="image/png"/>
  <Override PartName="/ppt/media/image157.jpeg" ContentType="image/jpeg"/>
  <Override PartName="/ppt/media/image129.png" ContentType="image/png"/>
  <Override PartName="/ppt/media/image132.png" ContentType="image/png"/>
  <Override PartName="/ppt/media/image133.png" ContentType="image/png"/>
  <Override PartName="/ppt/media/image134.jpeg" ContentType="image/jpeg"/>
  <Override PartName="/ppt/media/image135.jpeg" ContentType="image/jpeg"/>
  <Override PartName="/ppt/media/image136.jpeg" ContentType="image/jpeg"/>
  <Override PartName="/ppt/media/image137.jpeg" ContentType="image/jpeg"/>
  <Override PartName="/ppt/media/image138.png" ContentType="image/png"/>
  <Override PartName="/ppt/media/image158.jpeg" ContentType="image/jpeg"/>
  <Override PartName="/ppt/media/image142.png" ContentType="image/png"/>
  <Override PartName="/ppt/media/image143.png" ContentType="image/png"/>
  <Override PartName="/ppt/media/image144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9.jpeg" ContentType="image/jpe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jpeg" ContentType="image/jpeg"/>
  <Override PartName="/ppt/media/image168.jpeg" ContentType="image/jpeg"/>
  <Override PartName="/ppt/media/image169.jpeg" ContentType="image/jpeg"/>
  <Override PartName="/ppt/media/image171.png" ContentType="image/png"/>
  <Override PartName="/ppt/media/image172.png" ContentType="image/png"/>
  <Override PartName="/ppt/media/image173.png" ContentType="image/png"/>
  <Override PartName="/ppt/media/image174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08787" cy="99409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26E00F-7074-46C8-8EE7-0CB77A1A115D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13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CAFB034-0006-41AB-9B29-47C88D30527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40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E69509-6FA6-4267-9FE2-177CDE2F659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43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9684231-545E-45AF-B214-1090BB35666F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46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505C011-A70B-414F-8BAA-F82EA273DC6A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16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995B07A-3837-49A1-AAC2-B06F1324F585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19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C6531DE-785A-4626-A724-EDD4743D34D7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22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024FAA0-60DC-485D-A2CE-D518D817A8DD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25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F06AF34-E7BD-45D4-B15B-003271B92A68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28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6104F58-E2A2-4B60-9451-8B7D95C2895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31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CCF157F-4851-4D58-85AD-2F8C02E5D49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34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97856BD-DFD0-42A3-9B60-303DC8492C7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708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0760" y="4722120"/>
            <a:ext cx="5446800" cy="4473000"/>
          </a:xfrm>
          <a:prstGeom prst="rect">
            <a:avLst/>
          </a:prstGeom>
        </p:spPr>
        <p:txBody>
          <a:bodyPr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337" name="Espace réservé du numéro de diapositive 3"/>
          <p:cNvSpPr txBox="1"/>
          <p:nvPr/>
        </p:nvSpPr>
        <p:spPr>
          <a:xfrm>
            <a:off x="3856680" y="9442080"/>
            <a:ext cx="2950200" cy="496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FDD0C09-0D91-429F-AD56-1BA1CF573EDE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7fafd"/>
            </a:gs>
            <a:gs pos="100000">
              <a:srgbClr val="5b9b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8DE4669-6808-4D97-9A6C-95B95E9D8F3E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24/12/2021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B08FA6F-9DAA-498A-9A73-EB702863A91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jpeg"/><Relationship Id="rId5" Type="http://schemas.openxmlformats.org/officeDocument/2006/relationships/image" Target="../media/image146.jpeg"/><Relationship Id="rId6" Type="http://schemas.openxmlformats.org/officeDocument/2006/relationships/image" Target="../media/image147.jpeg"/><Relationship Id="rId7" Type="http://schemas.openxmlformats.org/officeDocument/2006/relationships/image" Target="../media/image148.jpe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hyperlink" Target="http://www.wordreference.com/" TargetMode="External"/><Relationship Id="rId13" Type="http://schemas.openxmlformats.org/officeDocument/2006/relationships/hyperlink" Target="http://www.deepl.com/translator" TargetMode="External"/><Relationship Id="rId14" Type="http://schemas.openxmlformats.org/officeDocument/2006/relationships/hyperlink" Target="https://www.linguee.fr/" TargetMode="External"/><Relationship Id="rId15" Type="http://schemas.openxmlformats.org/officeDocument/2006/relationships/hyperlink" Target="http://www.theconjugator.com/" TargetMode="External"/><Relationship Id="rId16" Type="http://schemas.openxmlformats.org/officeDocument/2006/relationships/hyperlink" Target="http://www.ego4u.com/" TargetMode="External"/><Relationship Id="rId17" Type="http://schemas.openxmlformats.org/officeDocument/2006/relationships/hyperlink" Target="https://www.e-anglais.com/" TargetMode="External"/><Relationship Id="rId18" Type="http://schemas.openxmlformats.org/officeDocument/2006/relationships/hyperlink" Target="https://www.e-anglais.com/" TargetMode="External"/><Relationship Id="rId19" Type="http://schemas.openxmlformats.org/officeDocument/2006/relationships/hyperlink" Target="http://digitalcampus.free.fr/SiteMap01.htm" TargetMode="External"/><Relationship Id="rId20" Type="http://schemas.openxmlformats.org/officeDocument/2006/relationships/hyperlink" Target="http://digitalcampus.free.fr/SiteMap01.htm" TargetMode="External"/><Relationship Id="rId21" Type="http://schemas.openxmlformats.org/officeDocument/2006/relationships/hyperlink" Target="http://www.proprofs.com/quiz-school/topic/computer" TargetMode="External"/><Relationship Id="rId22" Type="http://schemas.openxmlformats.org/officeDocument/2006/relationships/hyperlink" Target="https://www.computerworld.com/news/" TargetMode="External"/><Relationship Id="rId23" Type="http://schemas.openxmlformats.org/officeDocument/2006/relationships/hyperlink" Target="http://www.breakingnewsenglish.com/" TargetMode="External"/><Relationship Id="rId24" Type="http://schemas.openxmlformats.org/officeDocument/2006/relationships/slideLayout" Target="../slideLayouts/slideLayout2.xml"/><Relationship Id="rId2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jpeg"/><Relationship Id="rId5" Type="http://schemas.openxmlformats.org/officeDocument/2006/relationships/image" Target="../media/image157.jpeg"/><Relationship Id="rId6" Type="http://schemas.openxmlformats.org/officeDocument/2006/relationships/image" Target="../media/image158.jpeg"/><Relationship Id="rId7" Type="http://schemas.openxmlformats.org/officeDocument/2006/relationships/image" Target="../media/image159.jpe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jpeg"/><Relationship Id="rId5" Type="http://schemas.openxmlformats.org/officeDocument/2006/relationships/image" Target="../media/image168.jpeg"/><Relationship Id="rId6" Type="http://schemas.openxmlformats.org/officeDocument/2006/relationships/image" Target="../media/image169.jpeg"/><Relationship Id="rId7" Type="http://schemas.openxmlformats.org/officeDocument/2006/relationships/image" Target="../media/image170.jpe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hyperlink" Target="https://qruiz.net/Q/?jpoAh1" TargetMode="External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slideLayout" Target="../slideLayouts/slideLayout2.xml"/><Relationship Id="rId2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slideLayout" Target="../slideLayouts/slideLayout2.xml"/><Relationship Id="rId2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slideLayout" Target="../slideLayouts/slideLayout2.xml"/><Relationship Id="rId2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jpe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7" Type="http://schemas.openxmlformats.org/officeDocument/2006/relationships/image" Target="../media/image102.jpe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jpeg"/><Relationship Id="rId5" Type="http://schemas.openxmlformats.org/officeDocument/2006/relationships/image" Target="../media/image112.jpeg"/><Relationship Id="rId6" Type="http://schemas.openxmlformats.org/officeDocument/2006/relationships/image" Target="../media/image113.jpeg"/><Relationship Id="rId7" Type="http://schemas.openxmlformats.org/officeDocument/2006/relationships/image" Target="../media/image114.jpe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jpeg"/><Relationship Id="rId5" Type="http://schemas.openxmlformats.org/officeDocument/2006/relationships/image" Target="../media/image135.jpeg"/><Relationship Id="rId6" Type="http://schemas.openxmlformats.org/officeDocument/2006/relationships/image" Target="../media/image136.jpeg"/><Relationship Id="rId7" Type="http://schemas.openxmlformats.org/officeDocument/2006/relationships/image" Target="../media/image137.jpe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2" descr=""/>
          <p:cNvPicPr/>
          <p:nvPr/>
        </p:nvPicPr>
        <p:blipFill>
          <a:blip r:embed="rId1"/>
          <a:srcRect l="0" t="17344" r="0" b="0"/>
          <a:stretch/>
        </p:blipFill>
        <p:spPr>
          <a:xfrm>
            <a:off x="0" y="1161720"/>
            <a:ext cx="12247560" cy="5695920"/>
          </a:xfrm>
          <a:prstGeom prst="rect">
            <a:avLst/>
          </a:prstGeom>
          <a:ln w="0">
            <a:noFill/>
          </a:ln>
        </p:spPr>
      </p:pic>
      <p:sp>
        <p:nvSpPr>
          <p:cNvPr id="48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ZoneTexte 17"/>
          <p:cNvSpPr/>
          <p:nvPr/>
        </p:nvSpPr>
        <p:spPr>
          <a:xfrm>
            <a:off x="0" y="696960"/>
            <a:ext cx="12198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Présentation ADRAR Pôle Numérique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" name="ZoneTexte 39"/>
          <p:cNvSpPr/>
          <p:nvPr/>
        </p:nvSpPr>
        <p:spPr>
          <a:xfrm>
            <a:off x="6456240" y="1312920"/>
            <a:ext cx="415152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000" spc="-1" strike="noStrike">
                <a:solidFill>
                  <a:srgbClr val="ffffff"/>
                </a:solidFill>
                <a:latin typeface="Calibri"/>
              </a:rPr>
              <a:t>Suivez-nous… LinkedIn            et Twitter           </a:t>
            </a:r>
            <a:r>
              <a:rPr b="1" lang="fr-FR" sz="10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endParaRPr b="0" lang="fr-FR" sz="1000" spc="-1" strike="noStrike">
              <a:latin typeface="Arial"/>
            </a:endParaRPr>
          </a:p>
        </p:txBody>
      </p:sp>
      <p:pic>
        <p:nvPicPr>
          <p:cNvPr id="51" name="Image 40" descr=""/>
          <p:cNvPicPr/>
          <p:nvPr/>
        </p:nvPicPr>
        <p:blipFill>
          <a:blip r:embed="rId2"/>
          <a:stretch/>
        </p:blipFill>
        <p:spPr>
          <a:xfrm>
            <a:off x="8879400" y="1320840"/>
            <a:ext cx="227880" cy="217080"/>
          </a:xfrm>
          <a:prstGeom prst="rect">
            <a:avLst/>
          </a:prstGeom>
          <a:ln w="0">
            <a:noFill/>
          </a:ln>
        </p:spPr>
      </p:pic>
      <p:pic>
        <p:nvPicPr>
          <p:cNvPr id="52" name="Image 41" descr="logo-linkedin.png"/>
          <p:cNvPicPr/>
          <p:nvPr/>
        </p:nvPicPr>
        <p:blipFill>
          <a:blip r:embed="rId3"/>
          <a:stretch/>
        </p:blipFill>
        <p:spPr>
          <a:xfrm>
            <a:off x="8078040" y="1344960"/>
            <a:ext cx="168840" cy="168840"/>
          </a:xfrm>
          <a:prstGeom prst="rect">
            <a:avLst/>
          </a:prstGeom>
          <a:ln w="0">
            <a:noFill/>
          </a:ln>
        </p:spPr>
      </p:pic>
      <p:grpSp>
        <p:nvGrpSpPr>
          <p:cNvPr id="53" name="Groupe 4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54" name="Groupe 15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55" name="Image 18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6" name="Image 19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7" name="Image 20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" name="Image 21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9" name="Image 23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0" name="Image 24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1" name="Image 25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62" name="Image 3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7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58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59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60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61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62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263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264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5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6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7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8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69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0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71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2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ZoneTexte 19"/>
          <p:cNvSpPr/>
          <p:nvPr/>
        </p:nvSpPr>
        <p:spPr>
          <a:xfrm>
            <a:off x="513720" y="2484720"/>
            <a:ext cx="10677240" cy="43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2"/>
              </a:rPr>
              <a:t>www.wordreference.com</a:t>
            </a:r>
            <a:r>
              <a:rPr b="0" lang="fr-FR" sz="2800" spc="-1" strike="noStrike" u="sng">
                <a:solidFill>
                  <a:srgbClr val="000000"/>
                </a:solidFill>
                <a:uFillTx/>
                <a:latin typeface="Calibri Light"/>
              </a:rPr>
              <a:t>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3"/>
              </a:rPr>
              <a:t>www.deepl.com/translator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4"/>
              </a:rPr>
              <a:t>https://www.linguee.fr/</a:t>
            </a:r>
            <a:r>
              <a:rPr b="0" lang="fr-FR" sz="28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 Light"/>
                <a:hlinkClick r:id="rId15"/>
              </a:rPr>
              <a:t>www.theconjugator.com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6"/>
              </a:rPr>
              <a:t>www.ego4u.com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7"/>
              </a:rPr>
              <a:t>https://www.e-anglais.com</a:t>
            </a: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18"/>
              </a:rPr>
              <a:t>/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 Light"/>
                <a:hlinkClick r:id="rId19"/>
              </a:rPr>
              <a:t>http://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 Light"/>
                <a:hlinkClick r:id="rId20"/>
              </a:rPr>
              <a:t>digitalcampus.free.fr/SiteMap01.htm</a:t>
            </a: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 Light"/>
                <a:hlinkClick r:id="rId21"/>
              </a:rPr>
              <a:t>www.proprofs.com/quiz-school/topic/computer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22"/>
              </a:rPr>
              <a:t>https://www.computerworld.com/news/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 u="sng">
                <a:solidFill>
                  <a:srgbClr val="0563c1"/>
                </a:solidFill>
                <a:uFillTx/>
                <a:latin typeface="Calibri Light"/>
                <a:hlinkClick r:id="rId23"/>
              </a:rPr>
              <a:t>www.breakingnewsenglish.com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74" name="Rectangle 3"/>
          <p:cNvSpPr/>
          <p:nvPr/>
        </p:nvSpPr>
        <p:spPr>
          <a:xfrm>
            <a:off x="4562280" y="1296360"/>
            <a:ext cx="5181120" cy="8510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Constantia"/>
              </a:rPr>
              <a:t>Useful websites to browse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500">
        <p:checker dir="horz"/>
      </p:transition>
    </mc:Choice>
    <mc:Fallback>
      <p:transition spd="slow">
        <p:checker dir="horz"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77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78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79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80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81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282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283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4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5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7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8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90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1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ZoneTexte 19"/>
          <p:cNvSpPr/>
          <p:nvPr/>
        </p:nvSpPr>
        <p:spPr>
          <a:xfrm>
            <a:off x="279000" y="1297080"/>
            <a:ext cx="94464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0066"/>
                </a:solidFill>
                <a:latin typeface="Constantia"/>
              </a:rPr>
              <a:t>REMEMBER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Practice Makes Perfect! 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When There Is A Will, There Is A Way!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 Pain No Gain!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 can lead a horse to the river but I can’t make him drink!</a:t>
            </a:r>
            <a:endParaRPr b="0" lang="fr-FR" sz="2800" spc="-1" strike="noStrike">
              <a:latin typeface="Arial"/>
            </a:endParaRPr>
          </a:p>
          <a:p>
            <a:pPr marL="343080" indent="-342720">
              <a:lnSpc>
                <a:spcPct val="15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Star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Two heads are better than one! Not for the Test!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4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95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6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97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98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99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300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301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3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4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5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6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7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308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9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ZoneTexte 19"/>
          <p:cNvSpPr/>
          <p:nvPr/>
        </p:nvSpPr>
        <p:spPr>
          <a:xfrm>
            <a:off x="1550520" y="1596960"/>
            <a:ext cx="9446400" cy="31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onstantia"/>
              </a:rPr>
              <a:t>Let’s go for the placement Test!</a:t>
            </a: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Constantia"/>
              </a:rPr>
              <a:t> </a:t>
            </a:r>
            <a:r>
              <a:rPr b="1" lang="fr-FR" sz="1800" spc="-1" strike="noStrike" u="sng">
                <a:solidFill>
                  <a:srgbClr val="0563c1"/>
                </a:solidFill>
                <a:uFillTx/>
                <a:latin typeface="Calibri"/>
                <a:hlinkClick r:id="rId12"/>
              </a:rPr>
              <a:t>https://qruiz.net/Q/?jpoAh1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4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65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67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68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69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70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71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2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3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4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5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6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7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78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79" name="Image 19" descr=""/>
          <p:cNvPicPr/>
          <p:nvPr/>
        </p:nvPicPr>
        <p:blipFill>
          <a:blip r:embed="rId12"/>
          <a:stretch/>
        </p:blipFill>
        <p:spPr>
          <a:xfrm>
            <a:off x="200520" y="1610280"/>
            <a:ext cx="4447440" cy="4782600"/>
          </a:xfrm>
          <a:prstGeom prst="rect">
            <a:avLst/>
          </a:prstGeom>
          <a:ln w="0">
            <a:noFill/>
          </a:ln>
        </p:spPr>
      </p:pic>
      <p:sp>
        <p:nvSpPr>
          <p:cNvPr id="80" name="ZoneTexte 41"/>
          <p:cNvSpPr/>
          <p:nvPr/>
        </p:nvSpPr>
        <p:spPr>
          <a:xfrm>
            <a:off x="4740480" y="1161720"/>
            <a:ext cx="7450920" cy="64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Catherine  Costenoble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From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Studies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 </a:t>
            </a: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Work Experience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</a:t>
            </a: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81" name="Image 42" descr=""/>
          <p:cNvPicPr/>
          <p:nvPr/>
        </p:nvPicPr>
        <p:blipFill>
          <a:blip r:embed="rId13"/>
          <a:stretch/>
        </p:blipFill>
        <p:spPr>
          <a:xfrm>
            <a:off x="4785840" y="2201760"/>
            <a:ext cx="1490760" cy="1458000"/>
          </a:xfrm>
          <a:prstGeom prst="rect">
            <a:avLst/>
          </a:prstGeom>
          <a:ln w="0">
            <a:noFill/>
          </a:ln>
        </p:spPr>
      </p:pic>
      <p:pic>
        <p:nvPicPr>
          <p:cNvPr id="82" name="Image 43" descr=""/>
          <p:cNvPicPr/>
          <p:nvPr/>
        </p:nvPicPr>
        <p:blipFill>
          <a:blip r:embed="rId14"/>
          <a:stretch/>
        </p:blipFill>
        <p:spPr>
          <a:xfrm>
            <a:off x="6475680" y="2181960"/>
            <a:ext cx="2516760" cy="1477800"/>
          </a:xfrm>
          <a:prstGeom prst="rect">
            <a:avLst/>
          </a:prstGeom>
          <a:ln w="0">
            <a:noFill/>
          </a:ln>
        </p:spPr>
      </p:pic>
      <p:pic>
        <p:nvPicPr>
          <p:cNvPr id="83" name="Image 44" descr=""/>
          <p:cNvPicPr/>
          <p:nvPr/>
        </p:nvPicPr>
        <p:blipFill>
          <a:blip r:embed="rId15"/>
          <a:stretch/>
        </p:blipFill>
        <p:spPr>
          <a:xfrm>
            <a:off x="9201240" y="2181960"/>
            <a:ext cx="2586960" cy="1441080"/>
          </a:xfrm>
          <a:prstGeom prst="rect">
            <a:avLst/>
          </a:prstGeom>
          <a:ln w="0">
            <a:noFill/>
          </a:ln>
        </p:spPr>
      </p:pic>
      <p:pic>
        <p:nvPicPr>
          <p:cNvPr id="84" name="Image 45" descr=""/>
          <p:cNvPicPr/>
          <p:nvPr/>
        </p:nvPicPr>
        <p:blipFill>
          <a:blip r:embed="rId16"/>
          <a:stretch/>
        </p:blipFill>
        <p:spPr>
          <a:xfrm>
            <a:off x="4848120" y="4212720"/>
            <a:ext cx="1428480" cy="694800"/>
          </a:xfrm>
          <a:prstGeom prst="rect">
            <a:avLst/>
          </a:prstGeom>
          <a:ln w="0">
            <a:noFill/>
          </a:ln>
        </p:spPr>
      </p:pic>
      <p:pic>
        <p:nvPicPr>
          <p:cNvPr id="85" name="Image 46" descr=""/>
          <p:cNvPicPr/>
          <p:nvPr/>
        </p:nvPicPr>
        <p:blipFill>
          <a:blip r:embed="rId17"/>
          <a:stretch/>
        </p:blipFill>
        <p:spPr>
          <a:xfrm>
            <a:off x="6718680" y="4222080"/>
            <a:ext cx="752040" cy="685440"/>
          </a:xfrm>
          <a:prstGeom prst="rect">
            <a:avLst/>
          </a:prstGeom>
          <a:ln w="0">
            <a:noFill/>
          </a:ln>
        </p:spPr>
      </p:pic>
      <p:pic>
        <p:nvPicPr>
          <p:cNvPr id="86" name="Image 47" descr=""/>
          <p:cNvPicPr/>
          <p:nvPr/>
        </p:nvPicPr>
        <p:blipFill>
          <a:blip r:embed="rId18"/>
          <a:stretch/>
        </p:blipFill>
        <p:spPr>
          <a:xfrm>
            <a:off x="7893360" y="3735720"/>
            <a:ext cx="1219680" cy="1345680"/>
          </a:xfrm>
          <a:prstGeom prst="rect">
            <a:avLst/>
          </a:prstGeom>
          <a:ln w="0">
            <a:noFill/>
          </a:ln>
        </p:spPr>
      </p:pic>
      <p:pic>
        <p:nvPicPr>
          <p:cNvPr id="87" name="Image 51" descr=""/>
          <p:cNvPicPr/>
          <p:nvPr/>
        </p:nvPicPr>
        <p:blipFill>
          <a:blip r:embed="rId19"/>
          <a:stretch/>
        </p:blipFill>
        <p:spPr>
          <a:xfrm>
            <a:off x="9429840" y="3750120"/>
            <a:ext cx="2168640" cy="1331280"/>
          </a:xfrm>
          <a:prstGeom prst="rect">
            <a:avLst/>
          </a:prstGeom>
          <a:ln w="0">
            <a:noFill/>
          </a:ln>
        </p:spPr>
      </p:pic>
      <p:pic>
        <p:nvPicPr>
          <p:cNvPr id="88" name="Image 52" descr=""/>
          <p:cNvPicPr/>
          <p:nvPr/>
        </p:nvPicPr>
        <p:blipFill>
          <a:blip r:embed="rId20"/>
          <a:stretch/>
        </p:blipFill>
        <p:spPr>
          <a:xfrm>
            <a:off x="4831560" y="5637600"/>
            <a:ext cx="897840" cy="801720"/>
          </a:xfrm>
          <a:prstGeom prst="rect">
            <a:avLst/>
          </a:prstGeom>
          <a:ln w="0">
            <a:noFill/>
          </a:ln>
        </p:spPr>
      </p:pic>
      <p:pic>
        <p:nvPicPr>
          <p:cNvPr id="89" name="Image 53" descr=""/>
          <p:cNvPicPr/>
          <p:nvPr/>
        </p:nvPicPr>
        <p:blipFill>
          <a:blip r:embed="rId21"/>
          <a:stretch/>
        </p:blipFill>
        <p:spPr>
          <a:xfrm>
            <a:off x="6108120" y="5628960"/>
            <a:ext cx="1236960" cy="810720"/>
          </a:xfrm>
          <a:prstGeom prst="rect">
            <a:avLst/>
          </a:prstGeom>
          <a:ln w="0">
            <a:noFill/>
          </a:ln>
        </p:spPr>
      </p:pic>
      <p:pic>
        <p:nvPicPr>
          <p:cNvPr id="90" name="Image 54" descr=""/>
          <p:cNvPicPr/>
          <p:nvPr/>
        </p:nvPicPr>
        <p:blipFill>
          <a:blip r:embed="rId22"/>
          <a:stretch/>
        </p:blipFill>
        <p:spPr>
          <a:xfrm>
            <a:off x="7833600" y="5598360"/>
            <a:ext cx="878760" cy="84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93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4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95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96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97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98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99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0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1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2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3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4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5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06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7" name="Image 19" descr=""/>
          <p:cNvPicPr/>
          <p:nvPr/>
        </p:nvPicPr>
        <p:blipFill>
          <a:blip r:embed="rId12"/>
          <a:stretch/>
        </p:blipFill>
        <p:spPr>
          <a:xfrm>
            <a:off x="200520" y="1610280"/>
            <a:ext cx="4447440" cy="4782600"/>
          </a:xfrm>
          <a:prstGeom prst="rect">
            <a:avLst/>
          </a:prstGeom>
          <a:ln w="0">
            <a:noFill/>
          </a:ln>
        </p:spPr>
      </p:pic>
      <p:sp>
        <p:nvSpPr>
          <p:cNvPr id="108" name="ZoneTexte 41"/>
          <p:cNvSpPr/>
          <p:nvPr/>
        </p:nvSpPr>
        <p:spPr>
          <a:xfrm>
            <a:off x="4740480" y="1161720"/>
            <a:ext cx="7450920" cy="59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Catherine  Costenoble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First major move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Work Experience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</a:t>
            </a: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09" name="Image 29" descr=""/>
          <p:cNvPicPr/>
          <p:nvPr/>
        </p:nvPicPr>
        <p:blipFill>
          <a:blip r:embed="rId13"/>
          <a:stretch/>
        </p:blipFill>
        <p:spPr>
          <a:xfrm>
            <a:off x="4825440" y="2205000"/>
            <a:ext cx="2631600" cy="1295640"/>
          </a:xfrm>
          <a:prstGeom prst="rect">
            <a:avLst/>
          </a:prstGeom>
          <a:ln w="0">
            <a:noFill/>
          </a:ln>
        </p:spPr>
      </p:pic>
      <p:pic>
        <p:nvPicPr>
          <p:cNvPr id="110" name="Image 40" descr=""/>
          <p:cNvPicPr/>
          <p:nvPr/>
        </p:nvPicPr>
        <p:blipFill>
          <a:blip r:embed="rId14"/>
          <a:stretch/>
        </p:blipFill>
        <p:spPr>
          <a:xfrm>
            <a:off x="7864200" y="2174400"/>
            <a:ext cx="2440080" cy="1356480"/>
          </a:xfrm>
          <a:prstGeom prst="rect">
            <a:avLst/>
          </a:prstGeom>
          <a:ln w="0">
            <a:noFill/>
          </a:ln>
        </p:spPr>
      </p:pic>
      <p:pic>
        <p:nvPicPr>
          <p:cNvPr id="111" name="Image 55" descr=""/>
          <p:cNvPicPr/>
          <p:nvPr/>
        </p:nvPicPr>
        <p:blipFill>
          <a:blip r:embed="rId15"/>
          <a:stretch/>
        </p:blipFill>
        <p:spPr>
          <a:xfrm>
            <a:off x="4825440" y="3699720"/>
            <a:ext cx="1450080" cy="844560"/>
          </a:xfrm>
          <a:prstGeom prst="rect">
            <a:avLst/>
          </a:prstGeom>
          <a:ln w="0">
            <a:noFill/>
          </a:ln>
        </p:spPr>
      </p:pic>
      <p:pic>
        <p:nvPicPr>
          <p:cNvPr id="112" name="Image 56" descr=""/>
          <p:cNvPicPr/>
          <p:nvPr/>
        </p:nvPicPr>
        <p:blipFill>
          <a:blip r:embed="rId16"/>
          <a:stretch/>
        </p:blipFill>
        <p:spPr>
          <a:xfrm>
            <a:off x="6613560" y="3735720"/>
            <a:ext cx="1267200" cy="828720"/>
          </a:xfrm>
          <a:prstGeom prst="rect">
            <a:avLst/>
          </a:prstGeom>
          <a:ln w="0">
            <a:noFill/>
          </a:ln>
        </p:spPr>
      </p:pic>
      <p:pic>
        <p:nvPicPr>
          <p:cNvPr id="113" name="Image 57" descr=""/>
          <p:cNvPicPr/>
          <p:nvPr/>
        </p:nvPicPr>
        <p:blipFill>
          <a:blip r:embed="rId17"/>
          <a:stretch/>
        </p:blipFill>
        <p:spPr>
          <a:xfrm>
            <a:off x="8291520" y="3744000"/>
            <a:ext cx="841680" cy="812160"/>
          </a:xfrm>
          <a:prstGeom prst="rect">
            <a:avLst/>
          </a:prstGeom>
          <a:ln w="0">
            <a:noFill/>
          </a:ln>
        </p:spPr>
      </p:pic>
      <p:pic>
        <p:nvPicPr>
          <p:cNvPr id="114" name="Image 58" descr=""/>
          <p:cNvPicPr/>
          <p:nvPr/>
        </p:nvPicPr>
        <p:blipFill>
          <a:blip r:embed="rId18"/>
          <a:stretch/>
        </p:blipFill>
        <p:spPr>
          <a:xfrm>
            <a:off x="9576720" y="3738240"/>
            <a:ext cx="1469160" cy="831600"/>
          </a:xfrm>
          <a:prstGeom prst="rect">
            <a:avLst/>
          </a:prstGeom>
          <a:ln w="0">
            <a:noFill/>
          </a:ln>
        </p:spPr>
      </p:pic>
      <p:pic>
        <p:nvPicPr>
          <p:cNvPr id="115" name="Image 60" descr=""/>
          <p:cNvPicPr/>
          <p:nvPr/>
        </p:nvPicPr>
        <p:blipFill>
          <a:blip r:embed="rId19"/>
          <a:stretch/>
        </p:blipFill>
        <p:spPr>
          <a:xfrm>
            <a:off x="4825440" y="5198400"/>
            <a:ext cx="1000800" cy="1341720"/>
          </a:xfrm>
          <a:prstGeom prst="rect">
            <a:avLst/>
          </a:prstGeom>
          <a:ln w="0">
            <a:noFill/>
          </a:ln>
        </p:spPr>
      </p:pic>
      <p:pic>
        <p:nvPicPr>
          <p:cNvPr id="116" name="Image 61" descr=""/>
          <p:cNvPicPr/>
          <p:nvPr/>
        </p:nvPicPr>
        <p:blipFill>
          <a:blip r:embed="rId20"/>
          <a:stretch/>
        </p:blipFill>
        <p:spPr>
          <a:xfrm>
            <a:off x="6141600" y="5712840"/>
            <a:ext cx="783000" cy="783000"/>
          </a:xfrm>
          <a:prstGeom prst="rect">
            <a:avLst/>
          </a:prstGeom>
          <a:ln w="0">
            <a:noFill/>
          </a:ln>
        </p:spPr>
      </p:pic>
      <p:pic>
        <p:nvPicPr>
          <p:cNvPr id="117" name="Image 62" descr=""/>
          <p:cNvPicPr/>
          <p:nvPr/>
        </p:nvPicPr>
        <p:blipFill>
          <a:blip r:embed="rId21"/>
          <a:stretch/>
        </p:blipFill>
        <p:spPr>
          <a:xfrm>
            <a:off x="7457400" y="5664240"/>
            <a:ext cx="1469160" cy="831600"/>
          </a:xfrm>
          <a:prstGeom prst="rect">
            <a:avLst/>
          </a:prstGeom>
          <a:ln w="0">
            <a:noFill/>
          </a:ln>
        </p:spPr>
      </p:pic>
      <p:pic>
        <p:nvPicPr>
          <p:cNvPr id="118" name="Image 63" descr=""/>
          <p:cNvPicPr/>
          <p:nvPr/>
        </p:nvPicPr>
        <p:blipFill>
          <a:blip r:embed="rId22"/>
          <a:stretch/>
        </p:blipFill>
        <p:spPr>
          <a:xfrm>
            <a:off x="9433440" y="5078880"/>
            <a:ext cx="1389960" cy="145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121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22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123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124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125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126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127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8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29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0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1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2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33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34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35" name="Image 19" descr=""/>
          <p:cNvPicPr/>
          <p:nvPr/>
        </p:nvPicPr>
        <p:blipFill>
          <a:blip r:embed="rId12"/>
          <a:stretch/>
        </p:blipFill>
        <p:spPr>
          <a:xfrm>
            <a:off x="200520" y="1610280"/>
            <a:ext cx="4447440" cy="4782600"/>
          </a:xfrm>
          <a:prstGeom prst="rect">
            <a:avLst/>
          </a:prstGeom>
          <a:ln w="0">
            <a:noFill/>
          </a:ln>
        </p:spPr>
      </p:pic>
      <p:sp>
        <p:nvSpPr>
          <p:cNvPr id="136" name="ZoneTexte 41"/>
          <p:cNvSpPr/>
          <p:nvPr/>
        </p:nvSpPr>
        <p:spPr>
          <a:xfrm>
            <a:off x="4740480" y="1161720"/>
            <a:ext cx="7450920" cy="54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Catherine  Costenoble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3200" spc="-1" strike="noStrike" u="sng">
                <a:solidFill>
                  <a:srgbClr val="000000"/>
                </a:solidFill>
                <a:uFillTx/>
                <a:latin typeface="Bradley Hand ITC"/>
              </a:rPr>
              <a:t>Likes</a:t>
            </a: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:</a:t>
            </a:r>
            <a:endParaRPr b="0" lang="fr-F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fr-FR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Constantia"/>
              </a:rPr>
              <a:t>  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137" name="Image 42" descr=""/>
          <p:cNvPicPr/>
          <p:nvPr/>
        </p:nvPicPr>
        <p:blipFill>
          <a:blip r:embed="rId13"/>
          <a:stretch/>
        </p:blipFill>
        <p:spPr>
          <a:xfrm>
            <a:off x="11273040" y="1240920"/>
            <a:ext cx="853200" cy="876960"/>
          </a:xfrm>
          <a:prstGeom prst="rect">
            <a:avLst/>
          </a:prstGeom>
          <a:ln w="0">
            <a:noFill/>
          </a:ln>
        </p:spPr>
      </p:pic>
      <p:pic>
        <p:nvPicPr>
          <p:cNvPr id="138" name="Image 43" descr=""/>
          <p:cNvPicPr/>
          <p:nvPr/>
        </p:nvPicPr>
        <p:blipFill>
          <a:blip r:embed="rId14"/>
          <a:stretch/>
        </p:blipFill>
        <p:spPr>
          <a:xfrm>
            <a:off x="4806720" y="2338200"/>
            <a:ext cx="1554480" cy="1169640"/>
          </a:xfrm>
          <a:prstGeom prst="rect">
            <a:avLst/>
          </a:prstGeom>
          <a:ln w="0">
            <a:noFill/>
          </a:ln>
        </p:spPr>
      </p:pic>
      <p:pic>
        <p:nvPicPr>
          <p:cNvPr id="139" name="Image 44" descr=""/>
          <p:cNvPicPr/>
          <p:nvPr/>
        </p:nvPicPr>
        <p:blipFill>
          <a:blip r:embed="rId15"/>
          <a:stretch/>
        </p:blipFill>
        <p:spPr>
          <a:xfrm>
            <a:off x="6663600" y="2489040"/>
            <a:ext cx="1742040" cy="1019160"/>
          </a:xfrm>
          <a:prstGeom prst="rect">
            <a:avLst/>
          </a:prstGeom>
          <a:ln w="0">
            <a:noFill/>
          </a:ln>
        </p:spPr>
      </p:pic>
      <p:pic>
        <p:nvPicPr>
          <p:cNvPr id="140" name="Image 45" descr=""/>
          <p:cNvPicPr/>
          <p:nvPr/>
        </p:nvPicPr>
        <p:blipFill>
          <a:blip r:embed="rId16"/>
          <a:stretch/>
        </p:blipFill>
        <p:spPr>
          <a:xfrm>
            <a:off x="8646840" y="2298600"/>
            <a:ext cx="1260000" cy="1203480"/>
          </a:xfrm>
          <a:prstGeom prst="rect">
            <a:avLst/>
          </a:prstGeom>
          <a:ln w="0">
            <a:noFill/>
          </a:ln>
        </p:spPr>
      </p:pic>
      <p:pic>
        <p:nvPicPr>
          <p:cNvPr id="141" name="Image 46" descr=""/>
          <p:cNvPicPr/>
          <p:nvPr/>
        </p:nvPicPr>
        <p:blipFill>
          <a:blip r:embed="rId17"/>
          <a:stretch/>
        </p:blipFill>
        <p:spPr>
          <a:xfrm>
            <a:off x="10193400" y="2327400"/>
            <a:ext cx="1127880" cy="1145880"/>
          </a:xfrm>
          <a:prstGeom prst="rect">
            <a:avLst/>
          </a:prstGeom>
          <a:ln w="0">
            <a:noFill/>
          </a:ln>
        </p:spPr>
      </p:pic>
      <p:pic>
        <p:nvPicPr>
          <p:cNvPr id="142" name="Image 47" descr=""/>
          <p:cNvPicPr/>
          <p:nvPr/>
        </p:nvPicPr>
        <p:blipFill>
          <a:blip r:embed="rId18"/>
          <a:stretch/>
        </p:blipFill>
        <p:spPr>
          <a:xfrm>
            <a:off x="4797360" y="3896640"/>
            <a:ext cx="1954800" cy="938520"/>
          </a:xfrm>
          <a:prstGeom prst="rect">
            <a:avLst/>
          </a:prstGeom>
          <a:ln w="0">
            <a:noFill/>
          </a:ln>
        </p:spPr>
      </p:pic>
      <p:pic>
        <p:nvPicPr>
          <p:cNvPr id="143" name="Image 51" descr=""/>
          <p:cNvPicPr/>
          <p:nvPr/>
        </p:nvPicPr>
        <p:blipFill>
          <a:blip r:embed="rId19"/>
          <a:stretch/>
        </p:blipFill>
        <p:spPr>
          <a:xfrm>
            <a:off x="6957360" y="3812760"/>
            <a:ext cx="1326960" cy="1010160"/>
          </a:xfrm>
          <a:prstGeom prst="rect">
            <a:avLst/>
          </a:prstGeom>
          <a:ln w="0">
            <a:noFill/>
          </a:ln>
        </p:spPr>
      </p:pic>
      <p:pic>
        <p:nvPicPr>
          <p:cNvPr id="144" name="Image 52" descr=""/>
          <p:cNvPicPr/>
          <p:nvPr/>
        </p:nvPicPr>
        <p:blipFill>
          <a:blip r:embed="rId20"/>
          <a:stretch/>
        </p:blipFill>
        <p:spPr>
          <a:xfrm>
            <a:off x="8489160" y="3846600"/>
            <a:ext cx="1241280" cy="943200"/>
          </a:xfrm>
          <a:prstGeom prst="rect">
            <a:avLst/>
          </a:prstGeom>
          <a:ln w="0">
            <a:noFill/>
          </a:ln>
        </p:spPr>
      </p:pic>
      <p:pic>
        <p:nvPicPr>
          <p:cNvPr id="145" name="Image 53" descr=""/>
          <p:cNvPicPr/>
          <p:nvPr/>
        </p:nvPicPr>
        <p:blipFill>
          <a:blip r:embed="rId21"/>
          <a:stretch/>
        </p:blipFill>
        <p:spPr>
          <a:xfrm>
            <a:off x="9906840" y="3713400"/>
            <a:ext cx="1784160" cy="1076040"/>
          </a:xfrm>
          <a:prstGeom prst="rect">
            <a:avLst/>
          </a:prstGeom>
          <a:ln w="0">
            <a:noFill/>
          </a:ln>
        </p:spPr>
      </p:pic>
      <p:pic>
        <p:nvPicPr>
          <p:cNvPr id="146" name="Image 54" descr=""/>
          <p:cNvPicPr/>
          <p:nvPr/>
        </p:nvPicPr>
        <p:blipFill>
          <a:blip r:embed="rId22"/>
          <a:stretch/>
        </p:blipFill>
        <p:spPr>
          <a:xfrm>
            <a:off x="4806720" y="5090760"/>
            <a:ext cx="2373480" cy="1150560"/>
          </a:xfrm>
          <a:prstGeom prst="rect">
            <a:avLst/>
          </a:prstGeom>
          <a:ln w="0">
            <a:noFill/>
          </a:ln>
        </p:spPr>
      </p:pic>
      <p:pic>
        <p:nvPicPr>
          <p:cNvPr id="147" name="Image 59" descr=""/>
          <p:cNvPicPr/>
          <p:nvPr/>
        </p:nvPicPr>
        <p:blipFill>
          <a:blip r:embed="rId23"/>
          <a:stretch/>
        </p:blipFill>
        <p:spPr>
          <a:xfrm>
            <a:off x="7443000" y="5167440"/>
            <a:ext cx="2092320" cy="1068120"/>
          </a:xfrm>
          <a:prstGeom prst="rect">
            <a:avLst/>
          </a:prstGeom>
          <a:ln w="0">
            <a:noFill/>
          </a:ln>
        </p:spPr>
      </p:pic>
      <p:pic>
        <p:nvPicPr>
          <p:cNvPr id="148" name="Image 64" descr=""/>
          <p:cNvPicPr/>
          <p:nvPr/>
        </p:nvPicPr>
        <p:blipFill>
          <a:blip r:embed="rId24"/>
          <a:stretch/>
        </p:blipFill>
        <p:spPr>
          <a:xfrm>
            <a:off x="9798120" y="4997880"/>
            <a:ext cx="1535400" cy="12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6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0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151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52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153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154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155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156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157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8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59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0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1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2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3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64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5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ZoneTexte 19"/>
          <p:cNvSpPr/>
          <p:nvPr/>
        </p:nvSpPr>
        <p:spPr>
          <a:xfrm>
            <a:off x="1500120" y="889200"/>
            <a:ext cx="11352600" cy="76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2060"/>
                </a:solidFill>
                <a:latin typeface="Calibri"/>
              </a:rPr>
              <a:t>                  </a:t>
            </a:r>
            <a:r>
              <a:rPr b="1" lang="en-US" sz="3600" spc="-1" strike="noStrike">
                <a:solidFill>
                  <a:srgbClr val="002060"/>
                </a:solidFill>
                <a:latin typeface="Calibri"/>
              </a:rPr>
              <a:t>Your objective 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fr-F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3600" spc="-1" strike="noStrike">
                <a:solidFill>
                  <a:srgbClr val="002060"/>
                </a:solidFill>
                <a:latin typeface="Calibri Light"/>
              </a:rPr>
              <a:t>Become a </a:t>
            </a:r>
            <a:r>
              <a:rPr b="0" lang="en-US" sz="3200" spc="-1" strike="noStrike">
                <a:solidFill>
                  <a:srgbClr val="002060"/>
                </a:solidFill>
                <a:latin typeface="Calibri Light"/>
              </a:rPr>
              <a:t>5-star Applicant</a:t>
            </a:r>
            <a:endParaRPr b="0" lang="fr-F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      </a:t>
            </a:r>
            <a:r>
              <a:rPr b="0" lang="en-US" sz="2400" spc="-1" strike="noStrike" u="sng">
                <a:solidFill>
                  <a:srgbClr val="0070c0"/>
                </a:solidFill>
                <a:uFillTx/>
                <a:latin typeface="Calibri Light"/>
              </a:rPr>
              <a:t>English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: B2 (upper-intermediate)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         </a:t>
            </a:r>
            <a:r>
              <a:rPr b="0" lang="en-US" sz="2400" spc="-1" strike="noStrike">
                <a:solidFill>
                  <a:srgbClr val="0070c0"/>
                </a:solidFill>
                <a:latin typeface="Calibri Light"/>
              </a:rPr>
              <a:t>TOEIC: scored 790 (B2 upper-intermediate)  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br/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  <p:sp>
        <p:nvSpPr>
          <p:cNvPr id="167" name="Étoile à 5 branches 23"/>
          <p:cNvSpPr/>
          <p:nvPr/>
        </p:nvSpPr>
        <p:spPr>
          <a:xfrm>
            <a:off x="6945840" y="2350080"/>
            <a:ext cx="394560" cy="2995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Étoile à 5 branches 24"/>
          <p:cNvSpPr/>
          <p:nvPr/>
        </p:nvSpPr>
        <p:spPr>
          <a:xfrm>
            <a:off x="7715520" y="2321280"/>
            <a:ext cx="394560" cy="3283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Étoile à 5 branches 25"/>
          <p:cNvSpPr/>
          <p:nvPr/>
        </p:nvSpPr>
        <p:spPr>
          <a:xfrm>
            <a:off x="8465400" y="2350080"/>
            <a:ext cx="394560" cy="2995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Étoile à 5 branches 26"/>
          <p:cNvSpPr/>
          <p:nvPr/>
        </p:nvSpPr>
        <p:spPr>
          <a:xfrm>
            <a:off x="9192960" y="2350080"/>
            <a:ext cx="394560" cy="29952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Étoile à 5 branches 27"/>
          <p:cNvSpPr/>
          <p:nvPr/>
        </p:nvSpPr>
        <p:spPr>
          <a:xfrm>
            <a:off x="9920520" y="2355120"/>
            <a:ext cx="394560" cy="26064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Rectangle 28"/>
          <p:cNvSpPr/>
          <p:nvPr/>
        </p:nvSpPr>
        <p:spPr>
          <a:xfrm>
            <a:off x="6786720" y="2908080"/>
            <a:ext cx="568440" cy="3452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3" name="Rectangle 29"/>
          <p:cNvSpPr/>
          <p:nvPr/>
        </p:nvSpPr>
        <p:spPr>
          <a:xfrm>
            <a:off x="7585920" y="2908080"/>
            <a:ext cx="568440" cy="3452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4" name="Rectangle 40"/>
          <p:cNvSpPr/>
          <p:nvPr/>
        </p:nvSpPr>
        <p:spPr>
          <a:xfrm>
            <a:off x="8385120" y="2917080"/>
            <a:ext cx="568440" cy="3452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B1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5" name="Rectangle 41"/>
          <p:cNvSpPr/>
          <p:nvPr/>
        </p:nvSpPr>
        <p:spPr>
          <a:xfrm>
            <a:off x="9174960" y="2907360"/>
            <a:ext cx="568440" cy="3452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</a:rPr>
              <a:t>B2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6" name="Rectangle 42"/>
          <p:cNvSpPr/>
          <p:nvPr/>
        </p:nvSpPr>
        <p:spPr>
          <a:xfrm>
            <a:off x="9958680" y="2917080"/>
            <a:ext cx="568440" cy="3452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77" name="Image 47" descr=""/>
          <p:cNvPicPr/>
          <p:nvPr/>
        </p:nvPicPr>
        <p:blipFill>
          <a:blip r:embed="rId12"/>
          <a:stretch/>
        </p:blipFill>
        <p:spPr>
          <a:xfrm>
            <a:off x="60480" y="1145160"/>
            <a:ext cx="1806840" cy="5688720"/>
          </a:xfrm>
          <a:prstGeom prst="rect">
            <a:avLst/>
          </a:prstGeom>
          <a:ln w="0">
            <a:noFill/>
          </a:ln>
        </p:spPr>
      </p:pic>
      <p:pic>
        <p:nvPicPr>
          <p:cNvPr id="178" name="Image 51" descr=""/>
          <p:cNvPicPr/>
          <p:nvPr/>
        </p:nvPicPr>
        <p:blipFill>
          <a:blip r:embed="rId13"/>
          <a:stretch/>
        </p:blipFill>
        <p:spPr>
          <a:xfrm>
            <a:off x="1867680" y="5009040"/>
            <a:ext cx="945000" cy="860760"/>
          </a:xfrm>
          <a:prstGeom prst="rect">
            <a:avLst/>
          </a:prstGeom>
          <a:ln w="0">
            <a:noFill/>
          </a:ln>
        </p:spPr>
      </p:pic>
      <p:pic>
        <p:nvPicPr>
          <p:cNvPr id="179" name="Image 52" descr=""/>
          <p:cNvPicPr/>
          <p:nvPr/>
        </p:nvPicPr>
        <p:blipFill>
          <a:blip r:embed="rId14"/>
          <a:stretch/>
        </p:blipFill>
        <p:spPr>
          <a:xfrm>
            <a:off x="1867680" y="3589200"/>
            <a:ext cx="945000" cy="959760"/>
          </a:xfrm>
          <a:prstGeom prst="rect">
            <a:avLst/>
          </a:prstGeom>
          <a:ln w="0">
            <a:noFill/>
          </a:ln>
        </p:spPr>
      </p:pic>
      <p:pic>
        <p:nvPicPr>
          <p:cNvPr id="180" name="Image 53" descr=""/>
          <p:cNvPicPr/>
          <p:nvPr/>
        </p:nvPicPr>
        <p:blipFill>
          <a:blip r:embed="rId15"/>
          <a:stretch/>
        </p:blipFill>
        <p:spPr>
          <a:xfrm>
            <a:off x="1846440" y="2296080"/>
            <a:ext cx="913320" cy="810720"/>
          </a:xfrm>
          <a:prstGeom prst="rect">
            <a:avLst/>
          </a:prstGeom>
          <a:ln w="0">
            <a:noFill/>
          </a:ln>
        </p:spPr>
      </p:pic>
      <p:pic>
        <p:nvPicPr>
          <p:cNvPr id="181" name="Image 54" descr=""/>
          <p:cNvPicPr/>
          <p:nvPr/>
        </p:nvPicPr>
        <p:blipFill>
          <a:blip r:embed="rId16"/>
          <a:stretch/>
        </p:blipFill>
        <p:spPr>
          <a:xfrm>
            <a:off x="3180600" y="3339000"/>
            <a:ext cx="3216960" cy="30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184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5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186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187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188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189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190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1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2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3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4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5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96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97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8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Rectangle 3"/>
          <p:cNvSpPr/>
          <p:nvPr/>
        </p:nvSpPr>
        <p:spPr>
          <a:xfrm>
            <a:off x="286560" y="1371960"/>
            <a:ext cx="41608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2060"/>
                </a:solidFill>
                <a:latin typeface="Calibri"/>
              </a:rPr>
              <a:t>Meet the REAC requirements</a:t>
            </a:r>
            <a:r>
              <a:rPr b="1" lang="en-US" sz="2400" spc="-1" strike="noStrike">
                <a:solidFill>
                  <a:srgbClr val="002060"/>
                </a:solidFill>
                <a:latin typeface="Calibri"/>
              </a:rPr>
              <a:t>!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200" name="Espace réservé du contenu 6" descr=""/>
          <p:cNvPicPr/>
          <p:nvPr/>
        </p:nvPicPr>
        <p:blipFill>
          <a:blip r:embed="rId12"/>
          <a:stretch/>
        </p:blipFill>
        <p:spPr>
          <a:xfrm>
            <a:off x="2099160" y="1720800"/>
            <a:ext cx="9618480" cy="487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03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04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05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06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07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208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209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0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1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2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3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4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5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16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7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ZoneTexte 19"/>
          <p:cNvSpPr/>
          <p:nvPr/>
        </p:nvSpPr>
        <p:spPr>
          <a:xfrm>
            <a:off x="1087560" y="972000"/>
            <a:ext cx="10921320" cy="85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Calibri"/>
              </a:rPr>
              <a:t>Get  the best TOEIC score possible </a:t>
            </a:r>
            <a:endParaRPr b="0" lang="fr-FR" sz="4000" spc="-1" strike="noStrike">
              <a:latin typeface="Arial"/>
            </a:endParaRPr>
          </a:p>
        </p:txBody>
      </p:sp>
      <p:pic>
        <p:nvPicPr>
          <p:cNvPr id="219" name="Image 20" descr=""/>
          <p:cNvPicPr/>
          <p:nvPr/>
        </p:nvPicPr>
        <p:blipFill>
          <a:blip r:embed="rId12"/>
          <a:stretch/>
        </p:blipFill>
        <p:spPr>
          <a:xfrm>
            <a:off x="627840" y="1740960"/>
            <a:ext cx="11082240" cy="483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1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22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3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24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25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26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227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228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29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0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1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2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3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4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35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6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ZoneTexte 20"/>
          <p:cNvSpPr/>
          <p:nvPr/>
        </p:nvSpPr>
        <p:spPr>
          <a:xfrm>
            <a:off x="1387800" y="1170720"/>
            <a:ext cx="11125440" cy="62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2060"/>
                </a:solidFill>
                <a:latin typeface="Constantia"/>
              </a:rPr>
              <a:t>Exams requirements</a:t>
            </a:r>
            <a:endParaRPr b="0" lang="fr-FR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Bell MT"/>
              </a:rPr>
              <a:t>DEV 1 Written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Insert an extract from an English document in your report (tutorial, programming language, problem solving explanation, or so on….) and translate it into French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without using a translator!! 750 sign (10 lines)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Bell MT"/>
              </a:rPr>
              <a:t>2 Written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Write an abstract (summary) of your project: 250 words minimum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Bell MT"/>
              </a:rPr>
              <a:t>3 Oral 3 to 5 mn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00"/>
                </a:solidFill>
                <a:uFillTx/>
                <a:latin typeface="Bell MT"/>
              </a:rPr>
              <a:t>Using powerpoint,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Give a presentation of yourself (briefly)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Give a presentation of your company / internship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Bell MT"/>
              </a:rPr>
              <a:t>Give a presentation or a demo of your project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16"/>
          <p:cNvSpPr/>
          <p:nvPr/>
        </p:nvSpPr>
        <p:spPr>
          <a:xfrm>
            <a:off x="0" y="675360"/>
            <a:ext cx="12198600" cy="4780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Image 21" descr=""/>
          <p:cNvPicPr/>
          <p:nvPr/>
        </p:nvPicPr>
        <p:blipFill>
          <a:blip r:embed="rId1"/>
          <a:stretch/>
        </p:blipFill>
        <p:spPr>
          <a:xfrm>
            <a:off x="5002200" y="6540480"/>
            <a:ext cx="253440" cy="253440"/>
          </a:xfrm>
          <a:prstGeom prst="rect">
            <a:avLst/>
          </a:prstGeom>
          <a:ln w="0">
            <a:noFill/>
          </a:ln>
        </p:spPr>
      </p:pic>
      <p:sp>
        <p:nvSpPr>
          <p:cNvPr id="240" name="ZoneTexte 22"/>
          <p:cNvSpPr/>
          <p:nvPr/>
        </p:nvSpPr>
        <p:spPr>
          <a:xfrm>
            <a:off x="5216040" y="6532200"/>
            <a:ext cx="26643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95959"/>
                </a:solidFill>
                <a:latin typeface="Calibri"/>
              </a:rPr>
              <a:t>ADRAR Pôle Numérique Occitanie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41" name="ZoneTexte 30"/>
          <p:cNvSpPr/>
          <p:nvPr/>
        </p:nvSpPr>
        <p:spPr>
          <a:xfrm>
            <a:off x="0" y="696960"/>
            <a:ext cx="12198600" cy="3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Suivez-nous sur LinkedIn             Twitter      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@Adrar_Numerique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	</a:t>
            </a:r>
            <a:r>
              <a:rPr b="0" lang="fr-FR" sz="1900" spc="-1" strike="noStrike">
                <a:solidFill>
                  <a:srgbClr val="f2f2f2"/>
                </a:solidFill>
                <a:latin typeface="Calibri"/>
              </a:rPr>
              <a:t>… </a:t>
            </a:r>
            <a:r>
              <a:rPr b="0" lang="fr-FR" sz="1600" spc="-1" strike="noStrike">
                <a:solidFill>
                  <a:srgbClr val="ffffff"/>
                </a:solidFill>
                <a:latin typeface="Calibri"/>
              </a:rPr>
              <a:t>et sur le web : </a:t>
            </a:r>
            <a:r>
              <a:rPr b="1" lang="fr-FR" sz="1900" spc="-1" strike="noStrike">
                <a:solidFill>
                  <a:srgbClr val="f2f2f2"/>
                </a:solidFill>
                <a:latin typeface="Calibri"/>
              </a:rPr>
              <a:t>www.adrar-numerique.com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242" name="Image 31" descr=""/>
          <p:cNvPicPr/>
          <p:nvPr/>
        </p:nvPicPr>
        <p:blipFill>
          <a:blip r:embed="rId2"/>
          <a:stretch/>
        </p:blipFill>
        <p:spPr>
          <a:xfrm>
            <a:off x="4024800" y="762120"/>
            <a:ext cx="266400" cy="253440"/>
          </a:xfrm>
          <a:prstGeom prst="rect">
            <a:avLst/>
          </a:prstGeom>
          <a:ln w="0">
            <a:noFill/>
          </a:ln>
        </p:spPr>
      </p:pic>
      <p:pic>
        <p:nvPicPr>
          <p:cNvPr id="243" name="Image 32" descr="logo-linkedin.png"/>
          <p:cNvPicPr/>
          <p:nvPr/>
        </p:nvPicPr>
        <p:blipFill>
          <a:blip r:embed="rId3"/>
          <a:stretch/>
        </p:blipFill>
        <p:spPr>
          <a:xfrm>
            <a:off x="2899800" y="783000"/>
            <a:ext cx="285480" cy="285480"/>
          </a:xfrm>
          <a:prstGeom prst="rect">
            <a:avLst/>
          </a:prstGeom>
          <a:ln w="0">
            <a:noFill/>
          </a:ln>
        </p:spPr>
      </p:pic>
      <p:grpSp>
        <p:nvGrpSpPr>
          <p:cNvPr id="244" name="Groupe 33"/>
          <p:cNvGrpSpPr/>
          <p:nvPr/>
        </p:nvGrpSpPr>
        <p:grpSpPr>
          <a:xfrm>
            <a:off x="70200" y="-41760"/>
            <a:ext cx="12056040" cy="745920"/>
            <a:chOff x="70200" y="-41760"/>
            <a:chExt cx="12056040" cy="745920"/>
          </a:xfrm>
        </p:grpSpPr>
        <p:grpSp>
          <p:nvGrpSpPr>
            <p:cNvPr id="245" name="Groupe 34"/>
            <p:cNvGrpSpPr/>
            <p:nvPr/>
          </p:nvGrpSpPr>
          <p:grpSpPr>
            <a:xfrm>
              <a:off x="70200" y="-41760"/>
              <a:ext cx="12056040" cy="745920"/>
              <a:chOff x="70200" y="-41760"/>
              <a:chExt cx="12056040" cy="745920"/>
            </a:xfrm>
          </p:grpSpPr>
          <p:pic>
            <p:nvPicPr>
              <p:cNvPr id="246" name="Image 36" descr="bien plus.jpg"/>
              <p:cNvPicPr/>
              <p:nvPr/>
            </p:nvPicPr>
            <p:blipFill>
              <a:blip r:embed="rId4"/>
              <a:stretch/>
            </p:blipFill>
            <p:spPr>
              <a:xfrm>
                <a:off x="4141080" y="236160"/>
                <a:ext cx="1288800" cy="36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7" name="Image 37" descr="personnes-adrar-coul_1.jpg"/>
              <p:cNvPicPr/>
              <p:nvPr/>
            </p:nvPicPr>
            <p:blipFill>
              <a:blip r:embed="rId5"/>
              <a:stretch/>
            </p:blipFill>
            <p:spPr>
              <a:xfrm>
                <a:off x="5658480" y="103320"/>
                <a:ext cx="510120" cy="50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8" name="Image 38" descr="personnes-adrar-coul_2.jpg"/>
              <p:cNvPicPr/>
              <p:nvPr/>
            </p:nvPicPr>
            <p:blipFill>
              <a:blip r:embed="rId6"/>
              <a:stretch/>
            </p:blipFill>
            <p:spPr>
              <a:xfrm>
                <a:off x="3460320" y="236160"/>
                <a:ext cx="346680" cy="352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9" name="Image 39" descr="LOGO ADRAR 300dpi.jpg"/>
              <p:cNvPicPr/>
              <p:nvPr/>
            </p:nvPicPr>
            <p:blipFill>
              <a:blip r:embed="rId7"/>
              <a:stretch/>
            </p:blipFill>
            <p:spPr>
              <a:xfrm>
                <a:off x="70200" y="59040"/>
                <a:ext cx="432000" cy="5745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0" name="Image 48" descr="LOGO-ERN-GEN2017-1.png"/>
              <p:cNvPicPr/>
              <p:nvPr/>
            </p:nvPicPr>
            <p:blipFill>
              <a:blip r:embed="rId8"/>
              <a:srcRect l="0" t="0" r="19250" b="0"/>
              <a:stretch/>
            </p:blipFill>
            <p:spPr>
              <a:xfrm>
                <a:off x="6726600" y="19800"/>
                <a:ext cx="2275200" cy="668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1" name="Image 49" descr="redim-06.png"/>
              <p:cNvPicPr/>
              <p:nvPr/>
            </p:nvPicPr>
            <p:blipFill>
              <a:blip r:embed="rId9"/>
              <a:srcRect l="0" t="28410" r="0" b="26277"/>
              <a:stretch/>
            </p:blipFill>
            <p:spPr>
              <a:xfrm>
                <a:off x="10757520" y="38160"/>
                <a:ext cx="1368720" cy="620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2" name="Image 50" descr=""/>
              <p:cNvPicPr/>
              <p:nvPr/>
            </p:nvPicPr>
            <p:blipFill>
              <a:blip r:embed="rId10"/>
              <a:srcRect l="16802" t="22892" r="16242" b="27238"/>
              <a:stretch/>
            </p:blipFill>
            <p:spPr>
              <a:xfrm>
                <a:off x="8992800" y="-41760"/>
                <a:ext cx="1501920" cy="7459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253" name="Image 35" descr=""/>
            <p:cNvPicPr/>
            <p:nvPr/>
          </p:nvPicPr>
          <p:blipFill>
            <a:blip r:embed="rId11"/>
            <a:srcRect l="0" t="22869" r="0" b="24891"/>
            <a:stretch/>
          </p:blipFill>
          <p:spPr>
            <a:xfrm>
              <a:off x="680760" y="90720"/>
              <a:ext cx="2612160" cy="537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4" name="Rectangle 1"/>
          <p:cNvSpPr/>
          <p:nvPr/>
        </p:nvSpPr>
        <p:spPr>
          <a:xfrm>
            <a:off x="680760" y="1740960"/>
            <a:ext cx="10717560" cy="3782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ZoneTexte 19"/>
          <p:cNvSpPr/>
          <p:nvPr/>
        </p:nvSpPr>
        <p:spPr>
          <a:xfrm>
            <a:off x="158400" y="1146960"/>
            <a:ext cx="7371720" cy="90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2060"/>
                </a:solidFill>
                <a:latin typeface="Bahnschrift Light"/>
              </a:rPr>
              <a:t>Training Content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36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Alphabet, symbols, numbers 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Computer knowledge quizzes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Tense Recap quiz 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Tech giants 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Presenting a website 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Email reading &amp; writing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Presenting an app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Writing an abstract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Presenting programming languages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Company presentation, internship</a:t>
            </a:r>
            <a:endParaRPr b="0" lang="fr-FR" sz="2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400" spc="-1" strike="noStrike">
                <a:solidFill>
                  <a:srgbClr val="000000"/>
                </a:solidFill>
                <a:latin typeface="Bahnschrift Light"/>
              </a:rPr>
              <a:t>Interview / Elevator Pitch 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125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7226</TotalTime>
  <Application>LibreOffice/7.1.4.2$Windows_X86_64 LibreOffice_project/a529a4fab45b75fefc5b6226684193eb000654f6</Application>
  <AppVersion>15.0000</AppVersion>
  <Words>396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2016-05-20T16:12:03Z</dcterms:created>
  <dc:creator>chretienne jerome</dc:creator>
  <dc:description/>
  <dc:language>fr-FR</dc:language>
  <cp:lastModifiedBy>Catherine COSTENOBLE</cp:lastModifiedBy>
  <dcterms:modified xsi:type="dcterms:W3CDTF">2021-12-24T07:58:34Z</dcterms:modified>
  <cp:revision>274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Grand écran</vt:lpwstr>
  </property>
  <property fmtid="{D5CDD505-2E9C-101B-9397-08002B2CF9AE}" pid="4" name="Slides">
    <vt:i4>12</vt:i4>
  </property>
</Properties>
</file>